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3" r:id="rId5"/>
    <p:sldId id="320" r:id="rId6"/>
    <p:sldId id="338" r:id="rId7"/>
    <p:sldId id="339" r:id="rId8"/>
    <p:sldId id="340" r:id="rId9"/>
    <p:sldId id="322" r:id="rId10"/>
    <p:sldId id="321" r:id="rId11"/>
    <p:sldId id="306" r:id="rId12"/>
    <p:sldId id="327" r:id="rId13"/>
    <p:sldId id="305" r:id="rId14"/>
    <p:sldId id="342" r:id="rId15"/>
    <p:sldId id="337" r:id="rId16"/>
    <p:sldId id="304" r:id="rId17"/>
    <p:sldId id="343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B97608-578B-4192-A914-23392E69DE2C}" v="3" dt="2022-09-20T10:48:07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17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9D29D-35CA-4EA2-871C-CF73250BC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372FDD-E0FC-44C5-9353-E186048F1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FDF50F-F0A1-4574-932A-1D74831A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7456D6-CEBB-4DCB-B8D9-321E335D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C99776-B70A-4ACD-A3AC-42A122A3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16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6A92F-6A07-4518-8889-4315E32C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D891297-4CF4-4DF5-99A3-50898B156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A9BD31-A64A-4EF8-A163-85119454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89106B-78B6-448D-80BC-F0EEE17D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373510-F452-41BF-A67C-FE288DD1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96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DCCA81A-E398-40FD-83F3-5AA802CCC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105E297-0F6D-4F77-9B8E-2C3D31643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580EB1-BA92-476C-919F-7E4C9B1E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189698-9E03-4B91-B7FB-02BEE9359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4A5185-41D8-45A5-95DB-4BABB4F1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65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91887-7AE7-4474-9D4B-A48A4AA3D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6C6D5F-F1B1-4E5B-B80E-72C7AC18E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75F804-3541-471F-880B-CD8C80FB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1BCE05-FD99-49F4-9EDE-4820D99F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B37322-E6BB-427D-A7C8-5306BF08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00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70434-1F64-41D1-9B59-E8398F04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C5D49B-ECB5-499A-9FC0-A84B5607B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71FABA-63B8-49AE-89E5-D362E68F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E60BEA-9109-4EAF-AAD0-4C9DD0BA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40AE30-0036-414A-88EC-72666BBFB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26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18C55-373B-467E-8ED7-7064F0006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0E7518-3E1D-40CF-AF8B-EFAE0752B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E3E0929-7B93-4E83-A114-7C2946D23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E49601-5DE6-4E78-BC6F-7680BE82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F9F365-F006-433E-A393-594DD013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DB80BF1-A8B7-4461-9580-A47179E2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18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66E82-9B81-4E30-8FCF-5021790C2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C27AB2-5110-4641-8D0C-CE19E613C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3D229B-BF30-4DBB-B569-21FEAAFFE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622B56D-8037-4CB9-AE53-2034F8C86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EC312B4-CD55-46AA-B625-593F8C360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B823827-AD15-4D9A-A294-B6891A7F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5736080-6EE3-4B3D-A51E-2F82C5AC7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3649170-32AC-4D76-B75A-567EB50C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16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B2673-DDD6-46FF-9744-9C157A80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0432F9F-D910-479A-9CE3-F4A7BF6F6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03E273-47AF-4161-A9B2-0699B435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19E7BDE-EEE3-4601-9EA1-84A6F009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190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5820394-B664-43AA-9FF2-4DBF351F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0F6010-8F00-4C32-BEA7-A6A57F20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8C1D93-F82D-431C-9301-23D018DA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94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B7581-4449-477C-B7A6-9BF203420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385363-E915-4E26-83B5-9C2E1C0E8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ECE4C5-9FD8-4B05-9370-28C04EA5C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144F6AE-A5D3-4077-806E-F7FBD407C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2DB7734-94DB-4EBA-BF2C-8BE52305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2EB4C9D-36AC-4BAE-984F-1BBE6A3F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355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5EDF3-5E28-4F5C-B14B-919B170CA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DDDBC9B-0CD6-4C9F-B75D-CF79B7E92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797F93-2236-432A-8F0E-044DAB89A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853762-BBBF-42E8-909F-732FE0C4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F98FF-986C-478F-95E6-D5D55D9D97B3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321A40-6AE6-462C-A87E-9D1880F2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1B3612-B666-4B40-A373-CA68A434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45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0A70781-42EF-478E-B980-64A12F25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4277C1-E806-496A-AC1B-9DBF1FFAC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EF68CF-75A8-42C8-AE42-07EEDD131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F98FF-986C-478F-95E6-D5D55D9D97B3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B38AF4-1266-4568-BE61-FD0C0BFB3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DF7A67-D1F4-4026-8F3E-9CD47D9A5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C5E48-5C52-46C0-90B0-BA6CA9DB35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478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vpro.nl/speel~WO_NTR_767413~energie-in-overvloed-tegenlicht-in-de-klas~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l.wikipedia.org/wiki/Wet_van_behoud_van_energie" TargetMode="External"/><Relationship Id="rId5" Type="http://schemas.openxmlformats.org/officeDocument/2006/relationships/hyperlink" Target="https://nl.wikipedia.org/wiki/Arbeid_(natuurkunde)" TargetMode="Externa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ng-buZSk8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26432" y="1741337"/>
            <a:ext cx="6739136" cy="2387918"/>
          </a:xfrm>
        </p:spPr>
        <p:txBody>
          <a:bodyPr anchor="b">
            <a:normAutofit/>
          </a:bodyPr>
          <a:lstStyle/>
          <a:p>
            <a:r>
              <a:rPr lang="nl-NL" sz="6600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729559" y="4200522"/>
            <a:ext cx="6740685" cy="682079"/>
          </a:xfrm>
        </p:spPr>
        <p:txBody>
          <a:bodyPr>
            <a:normAutofit/>
          </a:bodyPr>
          <a:lstStyle/>
          <a:p>
            <a:r>
              <a:rPr lang="nl-NL" sz="1500" dirty="0">
                <a:solidFill>
                  <a:srgbClr val="FFFFFF"/>
                </a:solidFill>
              </a:rPr>
              <a:t>Inleiding in water en energie bij je thuis</a:t>
            </a:r>
          </a:p>
          <a:p>
            <a:r>
              <a:rPr lang="nl-NL" sz="1600" dirty="0">
                <a:solidFill>
                  <a:schemeClr val="bg1"/>
                </a:solidFill>
              </a:rPr>
              <a:t>Les 2 Productie van elektriciteit</a:t>
            </a:r>
          </a:p>
        </p:txBody>
      </p:sp>
    </p:spTree>
    <p:extLst>
      <p:ext uri="{BB962C8B-B14F-4D97-AF65-F5344CB8AC3E}">
        <p14:creationId xmlns:p14="http://schemas.microsoft.com/office/powerpoint/2010/main" val="623548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is stroomverbruik van afhankelijk?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38052"/>
            <a:ext cx="6283817" cy="4191306"/>
          </a:xfrm>
        </p:spPr>
      </p:pic>
    </p:spTree>
    <p:extLst>
      <p:ext uri="{BB962C8B-B14F-4D97-AF65-F5344CB8AC3E}">
        <p14:creationId xmlns:p14="http://schemas.microsoft.com/office/powerpoint/2010/main" val="1902443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1EC0543-6911-4C2C-ABAF-6A2E0F89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0"/>
            <a:ext cx="9604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67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Bekijk: Energie in overvloed</a:t>
            </a:r>
          </a:p>
        </p:txBody>
      </p:sp>
      <p:pic>
        <p:nvPicPr>
          <p:cNvPr id="4" name="Tijdelijke aanduiding voor inhoud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298" y="1825625"/>
            <a:ext cx="3695403" cy="4351338"/>
          </a:xfrm>
        </p:spPr>
      </p:pic>
    </p:spTree>
    <p:extLst>
      <p:ext uri="{BB962C8B-B14F-4D97-AF65-F5344CB8AC3E}">
        <p14:creationId xmlns:p14="http://schemas.microsoft.com/office/powerpoint/2010/main" val="780544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Opdracht:</a:t>
            </a:r>
          </a:p>
        </p:txBody>
      </p:sp>
      <p:sp>
        <p:nvSpPr>
          <p:cNvPr id="2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Hoofd met radertjes">
            <a:extLst>
              <a:ext uri="{FF2B5EF4-FFF2-40B4-BE49-F238E27FC236}">
                <a16:creationId xmlns:a16="http://schemas.microsoft.com/office/drawing/2014/main" id="{E3C13047-FBAE-4404-BA84-9CE9825DC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0208" y="1783430"/>
            <a:ext cx="3620021" cy="362002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2257006"/>
            <a:ext cx="4977578" cy="380396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200" dirty="0">
                <a:solidFill>
                  <a:srgbClr val="000000"/>
                </a:solidFill>
              </a:rPr>
              <a:t>Bespreek in tweetallen de documentaire en koppel dat aan het klimaatakkoord in Nederland</a:t>
            </a:r>
          </a:p>
          <a:p>
            <a:pPr marL="0" indent="0">
              <a:buNone/>
            </a:pPr>
            <a:endParaRPr lang="nl-NL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200" dirty="0">
                <a:solidFill>
                  <a:srgbClr val="000000"/>
                </a:solidFill>
              </a:rPr>
              <a:t>Wat vind je van het klimaatakkoord en waarom?</a:t>
            </a:r>
          </a:p>
          <a:p>
            <a:pPr marL="0" indent="0">
              <a:buNone/>
            </a:pPr>
            <a:endParaRPr lang="nl-NL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77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639983-3776-4A26-B7AA-6880BE584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A035F4-8D35-4B25-9932-9FC95A492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Zoek de jaarrekening op van jullie huis </a:t>
            </a:r>
          </a:p>
          <a:p>
            <a:pPr lvl="1"/>
            <a:r>
              <a:rPr lang="nl-NL" dirty="0"/>
              <a:t>Elektriciteitsleverancier</a:t>
            </a:r>
          </a:p>
          <a:p>
            <a:pPr lvl="1"/>
            <a:r>
              <a:rPr lang="nl-NL" dirty="0"/>
              <a:t>Drinkwaterbedrijf </a:t>
            </a:r>
          </a:p>
        </p:txBody>
      </p:sp>
      <p:sp>
        <p:nvSpPr>
          <p:cNvPr id="4" name="AutoShape 2" descr="Brabant Water logo">
            <a:extLst>
              <a:ext uri="{FF2B5EF4-FFF2-40B4-BE49-F238E27FC236}">
                <a16:creationId xmlns:a16="http://schemas.microsoft.com/office/drawing/2014/main" id="{BB3EF959-B571-45F9-9CC3-074F418DED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5036CB3-14E5-47AC-989D-7E17DAEC3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468" y="2530349"/>
            <a:ext cx="3918930" cy="127965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8315E1F-74E7-4F79-9D27-891263DD1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971" y="471594"/>
            <a:ext cx="2764378" cy="192493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35CCEBB-0B46-4C48-9D2E-981ADC766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65" y="4798033"/>
            <a:ext cx="3694556" cy="151386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7E95BBF-5FBD-4366-AF21-D39F9AFC0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645" y="3276600"/>
            <a:ext cx="2614105" cy="187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EBCA8DEC-3B0B-4BB3-8A99-6D2E1EDEA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5756" y="4416357"/>
            <a:ext cx="3209406" cy="168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2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Opzet les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>
                <a:solidFill>
                  <a:srgbClr val="000000"/>
                </a:solidFill>
              </a:rPr>
              <a:t>Terugblik vorige les </a:t>
            </a:r>
          </a:p>
          <a:p>
            <a:r>
              <a:rPr lang="nl-NL" sz="2400">
                <a:solidFill>
                  <a:srgbClr val="000000"/>
                </a:solidFill>
              </a:rPr>
              <a:t>Introductie Elektriciteit bij je thuis (10 minuten) </a:t>
            </a:r>
          </a:p>
          <a:p>
            <a:r>
              <a:rPr lang="nl-NL" sz="2400">
                <a:solidFill>
                  <a:srgbClr val="000000"/>
                </a:solidFill>
              </a:rPr>
              <a:t>Documentaire: Energie in overvloed (12 minuten)</a:t>
            </a:r>
          </a:p>
          <a:p>
            <a:r>
              <a:rPr lang="nl-NL" sz="2400">
                <a:solidFill>
                  <a:srgbClr val="000000"/>
                </a:solidFill>
              </a:rPr>
              <a:t>Afronding</a:t>
            </a:r>
          </a:p>
          <a:p>
            <a:endParaRPr lang="nl-NL" sz="2400">
              <a:solidFill>
                <a:srgbClr val="000000"/>
              </a:solidFill>
            </a:endParaRPr>
          </a:p>
          <a:p>
            <a:pPr lvl="1"/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000000"/>
                </a:solidFill>
              </a:rPr>
              <a:t>Wat is Energie?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3C13047-FBAE-4404-BA84-9CE9825DC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400">
                <a:solidFill>
                  <a:srgbClr val="000000"/>
                </a:solidFill>
              </a:rPr>
              <a:t>Energie wordt wel aangeduid als de mogelijkheid om </a:t>
            </a:r>
            <a:r>
              <a:rPr lang="nl-NL" sz="1400">
                <a:solidFill>
                  <a:srgbClr val="000000"/>
                </a:solidFill>
                <a:hlinkClick r:id="rId5" tooltip="Arbeid (natuurkunde)"/>
              </a:rPr>
              <a:t>arbeid</a:t>
            </a:r>
            <a:r>
              <a:rPr lang="nl-NL" sz="1400">
                <a:solidFill>
                  <a:srgbClr val="000000"/>
                </a:solidFill>
              </a:rPr>
              <a:t> te verrichten, </a:t>
            </a:r>
          </a:p>
          <a:p>
            <a:pPr marL="0" indent="0">
              <a:buNone/>
            </a:pPr>
            <a:r>
              <a:rPr lang="nl-NL" sz="1400">
                <a:solidFill>
                  <a:srgbClr val="000000"/>
                </a:solidFill>
              </a:rPr>
              <a:t>of ruimer: de mogelijkheid om een verandering te bewerkstelligen</a:t>
            </a:r>
          </a:p>
          <a:p>
            <a:pPr marL="0" indent="0">
              <a:buNone/>
            </a:pPr>
            <a:endParaRPr lang="nl-NL" sz="14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400">
                <a:solidFill>
                  <a:srgbClr val="000000"/>
                </a:solidFill>
              </a:rPr>
              <a:t>De totale energie van een systeem is de optelsom van alle energieën, namelijk; thermische, mechanische, kinetische, potentiële, elektrische, magnetische, chemische en nucleaire energie.</a:t>
            </a:r>
          </a:p>
          <a:p>
            <a:pPr marL="0" indent="0">
              <a:buNone/>
            </a:pPr>
            <a:endParaRPr lang="nl-NL" sz="14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400" b="1">
                <a:solidFill>
                  <a:srgbClr val="000000"/>
                </a:solidFill>
              </a:rPr>
              <a:t>Wet</a:t>
            </a:r>
            <a:r>
              <a:rPr lang="nl-NL" sz="1400">
                <a:solidFill>
                  <a:srgbClr val="000000"/>
                </a:solidFill>
              </a:rPr>
              <a:t> </a:t>
            </a:r>
            <a:r>
              <a:rPr lang="nl-NL" sz="1400" b="1">
                <a:solidFill>
                  <a:srgbClr val="000000"/>
                </a:solidFill>
              </a:rPr>
              <a:t>van behoud van energie</a:t>
            </a:r>
            <a:r>
              <a:rPr lang="nl-NL" sz="1400">
                <a:solidFill>
                  <a:srgbClr val="000000"/>
                </a:solidFill>
              </a:rPr>
              <a:t>: totale hoeveelheid energie in een geïsoleerd systeem blijft te allen tijde constant. Energie kan worden omgezet van de ene in de andere vorm</a:t>
            </a:r>
            <a:endParaRPr lang="nl-NL" sz="1400">
              <a:solidFill>
                <a:srgbClr val="000000"/>
              </a:solidFill>
              <a:hlinkClick r:id="rId6"/>
            </a:endParaRPr>
          </a:p>
          <a:p>
            <a:pPr marL="0" indent="0">
              <a:buNone/>
            </a:pPr>
            <a:endParaRPr lang="nl-NL" sz="14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827D73A-0573-46CE-899F-96FBA127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Verklaring elektrische verschijnselen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D66CFA-F233-487D-8FCA-6FA637D0E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+ deeltjes</a:t>
            </a:r>
          </a:p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- deeltjes</a:t>
            </a:r>
          </a:p>
          <a:p>
            <a:pPr marL="0" indent="0">
              <a:buNone/>
            </a:pPr>
            <a:endParaRPr lang="nl-NL" sz="24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Aantrekkende krachten </a:t>
            </a:r>
          </a:p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</a:rPr>
              <a:t>Afstotende krachten</a:t>
            </a:r>
          </a:p>
        </p:txBody>
      </p:sp>
    </p:spTree>
    <p:extLst>
      <p:ext uri="{BB962C8B-B14F-4D97-AF65-F5344CB8AC3E}">
        <p14:creationId xmlns:p14="http://schemas.microsoft.com/office/powerpoint/2010/main" val="341533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C1AF08-E236-400D-878A-C7B72D8F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Lading, Spanning en Stroom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B656FE-B83E-4686-9E07-BBE9E5E3C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400" b="1">
                <a:solidFill>
                  <a:srgbClr val="000000"/>
                </a:solidFill>
              </a:rPr>
              <a:t>Elektrische lading</a:t>
            </a:r>
            <a:r>
              <a:rPr lang="nl-NL" sz="2400">
                <a:solidFill>
                  <a:srgbClr val="000000"/>
                </a:solidFill>
              </a:rPr>
              <a:t>: tekort/teveel aan één van de twee soorten elektrisch geladen deeltjes (+ ionen of vrije elektronen)</a:t>
            </a:r>
          </a:p>
          <a:p>
            <a:r>
              <a:rPr lang="nl-NL" sz="2400" b="1">
                <a:solidFill>
                  <a:srgbClr val="000000"/>
                </a:solidFill>
              </a:rPr>
              <a:t>Elektrische spanning </a:t>
            </a:r>
            <a:r>
              <a:rPr lang="nl-NL" sz="2400">
                <a:solidFill>
                  <a:srgbClr val="000000"/>
                </a:solidFill>
              </a:rPr>
              <a:t>(druk): veroorzaakt door de elektronische krachten die elektrische ladingen op elkaar uitoefenen. (eenheid volt </a:t>
            </a:r>
            <a:r>
              <a:rPr lang="nl-NL" sz="2400" i="1">
                <a:solidFill>
                  <a:srgbClr val="000000"/>
                </a:solidFill>
              </a:rPr>
              <a:t>V</a:t>
            </a:r>
            <a:r>
              <a:rPr lang="nl-NL" sz="2400">
                <a:solidFill>
                  <a:srgbClr val="000000"/>
                </a:solidFill>
              </a:rPr>
              <a:t>)</a:t>
            </a:r>
          </a:p>
          <a:p>
            <a:r>
              <a:rPr lang="nl-NL" sz="2400" b="1">
                <a:solidFill>
                  <a:srgbClr val="000000"/>
                </a:solidFill>
              </a:rPr>
              <a:t>Elektrische stroom</a:t>
            </a:r>
            <a:r>
              <a:rPr lang="nl-NL" sz="2400">
                <a:solidFill>
                  <a:srgbClr val="000000"/>
                </a:solidFill>
              </a:rPr>
              <a:t>: is een stroom van lading die ontstaat als je een plaats van hoge spanning (+ pool) verbindt met een plaats van lage spanning (- pool) (eenheid ampère </a:t>
            </a:r>
            <a:r>
              <a:rPr lang="nl-NL" sz="2400" i="1">
                <a:solidFill>
                  <a:srgbClr val="000000"/>
                </a:solidFill>
              </a:rPr>
              <a:t>A</a:t>
            </a:r>
            <a:r>
              <a:rPr lang="nl-NL" sz="2400">
                <a:solidFill>
                  <a:srgbClr val="000000"/>
                </a:solidFill>
              </a:rPr>
              <a:t>)</a:t>
            </a:r>
            <a:endParaRPr lang="nl-NL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2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37285" y="826680"/>
            <a:ext cx="4332158" cy="1325563"/>
          </a:xfrm>
        </p:spPr>
        <p:txBody>
          <a:bodyPr>
            <a:normAutofit/>
          </a:bodyPr>
          <a:lstStyle/>
          <a:p>
            <a:pPr algn="ctr"/>
            <a:r>
              <a:rPr lang="nl-NL" sz="4000">
                <a:solidFill>
                  <a:srgbClr val="FFFFFF"/>
                </a:solidFill>
              </a:rPr>
              <a:t>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nl-NL" sz="2000">
                <a:solidFill>
                  <a:srgbClr val="000000"/>
                </a:solidFill>
              </a:rPr>
              <a:t>Aan het einde van deze les:</a:t>
            </a:r>
          </a:p>
          <a:p>
            <a:pPr lvl="1"/>
            <a:r>
              <a:rPr lang="nl-NL" sz="2000">
                <a:solidFill>
                  <a:srgbClr val="000000"/>
                </a:solidFill>
              </a:rPr>
              <a:t>Je weet hoe energie wordt opgewekt.</a:t>
            </a:r>
          </a:p>
          <a:p>
            <a:pPr lvl="1"/>
            <a:r>
              <a:rPr lang="nl-NL" sz="2000">
                <a:solidFill>
                  <a:srgbClr val="000000"/>
                </a:solidFill>
              </a:rPr>
              <a:t>Je kunt een aantal actuele toekomstige actuele ontwikkelingen benoemen.</a:t>
            </a:r>
          </a:p>
        </p:txBody>
      </p:sp>
    </p:spTree>
    <p:extLst>
      <p:ext uri="{BB962C8B-B14F-4D97-AF65-F5344CB8AC3E}">
        <p14:creationId xmlns:p14="http://schemas.microsoft.com/office/powerpoint/2010/main" val="3719128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Waar komt stroom vandaan?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3544" t="20554" r="35383" b="17121"/>
          <a:stretch/>
        </p:blipFill>
        <p:spPr>
          <a:xfrm>
            <a:off x="429349" y="2388097"/>
            <a:ext cx="3661831" cy="2102005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3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02" r="20470" b="11847"/>
          <a:stretch/>
        </p:blipFill>
        <p:spPr>
          <a:xfrm>
            <a:off x="-154771" y="809469"/>
            <a:ext cx="6423053" cy="5786204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48272" y="3992591"/>
            <a:ext cx="4800261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dirty="0" err="1">
                <a:solidFill>
                  <a:schemeClr val="accent1"/>
                </a:solidFill>
              </a:rPr>
              <a:t>Gemiddeld</a:t>
            </a:r>
            <a:r>
              <a:rPr lang="en-US" sz="3700" dirty="0">
                <a:solidFill>
                  <a:schemeClr val="accent1"/>
                </a:solidFill>
              </a:rPr>
              <a:t> </a:t>
            </a:r>
            <a:r>
              <a:rPr lang="en-US" sz="3700" dirty="0" err="1">
                <a:solidFill>
                  <a:schemeClr val="accent1"/>
                </a:solidFill>
              </a:rPr>
              <a:t>stroomverbruik</a:t>
            </a:r>
            <a:r>
              <a:rPr lang="en-US" sz="3700" dirty="0">
                <a:solidFill>
                  <a:schemeClr val="accent1"/>
                </a:solidFill>
              </a:rPr>
              <a:t> in Nederland</a:t>
            </a:r>
          </a:p>
        </p:txBody>
      </p:sp>
    </p:spTree>
    <p:extLst>
      <p:ext uri="{BB962C8B-B14F-4D97-AF65-F5344CB8AC3E}">
        <p14:creationId xmlns:p14="http://schemas.microsoft.com/office/powerpoint/2010/main" val="256605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Aandeel apparatuur verbruik thuis</a:t>
            </a:r>
          </a:p>
        </p:txBody>
      </p:sp>
      <p:pic>
        <p:nvPicPr>
          <p:cNvPr id="1026" name="Picture 2" descr="elektraverbruik huishoudens_energien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90688"/>
            <a:ext cx="7906555" cy="40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3850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DDCB44-7F0B-4D85-8CAC-9FB976767D65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47a28104-336f-447d-946e-e305ac2bcd47"/>
    <ds:schemaRef ds:uri="34354c1b-6b8c-435b-ad50-990538c19557"/>
    <ds:schemaRef ds:uri="http://www.w3.org/XML/1998/namespace"/>
    <ds:schemaRef ds:uri="c6f82ce1-f6df-49a5-8b49-cf8409a27aa4"/>
    <ds:schemaRef ds:uri="2c4f0c93-2979-4f27-aab2-70de95932352"/>
  </ds:schemaRefs>
</ds:datastoreItem>
</file>

<file path=customXml/itemProps2.xml><?xml version="1.0" encoding="utf-8"?>
<ds:datastoreItem xmlns:ds="http://schemas.openxmlformats.org/officeDocument/2006/customXml" ds:itemID="{23360571-3AA4-4591-8FCF-E0987C751E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01EE9E-0F18-4FAE-863F-855C32FD6D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308</Words>
  <Application>Microsoft Office PowerPoint</Application>
  <PresentationFormat>Breedbeeld</PresentationFormat>
  <Paragraphs>42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Water en energie in beeld</vt:lpstr>
      <vt:lpstr>Opzet les </vt:lpstr>
      <vt:lpstr>Wat is Energie?</vt:lpstr>
      <vt:lpstr>Verklaring elektrische verschijnselen</vt:lpstr>
      <vt:lpstr>Lading, Spanning en Stroom</vt:lpstr>
      <vt:lpstr>Doel</vt:lpstr>
      <vt:lpstr>Waar komt stroom vandaan?</vt:lpstr>
      <vt:lpstr>Gemiddeld stroomverbruik in Nederland</vt:lpstr>
      <vt:lpstr>Aandeel apparatuur verbruik thuis</vt:lpstr>
      <vt:lpstr>Waar is stroomverbruik van afhankelijk?</vt:lpstr>
      <vt:lpstr>PowerPoint-presentatie</vt:lpstr>
      <vt:lpstr>Bekijk: Energie in overvloed</vt:lpstr>
      <vt:lpstr>Opdracht:</vt:lpstr>
      <vt:lpstr>Huiswerk!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5</cp:revision>
  <dcterms:created xsi:type="dcterms:W3CDTF">2019-09-10T14:16:46Z</dcterms:created>
  <dcterms:modified xsi:type="dcterms:W3CDTF">2022-09-20T13:07:22Z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  <property fmtid="{D5CDD505-2E9C-101B-9397-08002B2CF9AE}" pid="5" name="MediaServiceImageTags">
    <vt:lpwstr/>
  </property>
</Properties>
</file>